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9"/>
  </p:notesMasterIdLst>
  <p:sldIdLst>
    <p:sldId id="256" r:id="rId2"/>
    <p:sldId id="257" r:id="rId3"/>
    <p:sldId id="259" r:id="rId4"/>
    <p:sldId id="260" r:id="rId5"/>
    <p:sldId id="261" r:id="rId6"/>
    <p:sldId id="262" r:id="rId7"/>
    <p:sldId id="263" r:id="rId8"/>
    <p:sldId id="266" r:id="rId9"/>
    <p:sldId id="267" r:id="rId10"/>
    <p:sldId id="265" r:id="rId11"/>
    <p:sldId id="268" r:id="rId12"/>
    <p:sldId id="270" r:id="rId13"/>
    <p:sldId id="269" r:id="rId14"/>
    <p:sldId id="274" r:id="rId15"/>
    <p:sldId id="271" r:id="rId16"/>
    <p:sldId id="273"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6" autoAdjust="0"/>
    <p:restoredTop sz="63488" autoAdjust="0"/>
  </p:normalViewPr>
  <p:slideViewPr>
    <p:cSldViewPr snapToGrid="0" snapToObjects="1">
      <p:cViewPr varScale="1">
        <p:scale>
          <a:sx n="45" d="100"/>
          <a:sy n="45" d="100"/>
        </p:scale>
        <p:origin x="30"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E1E2F-1AAA-4F5B-8E3C-769FB38A0D6B}" type="datetimeFigureOut">
              <a:rPr lang="en-GB" smtClean="0"/>
              <a:t>31/05/2023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F6AE1-9ACF-4F96-95DA-B85826A5B1AB}" type="slidenum">
              <a:rPr lang="en-GB" smtClean="0"/>
              <a:t>‹#›</a:t>
            </a:fld>
            <a:endParaRPr lang="en-GB"/>
          </a:p>
        </p:txBody>
      </p:sp>
    </p:spTree>
    <p:extLst>
      <p:ext uri="{BB962C8B-B14F-4D97-AF65-F5344CB8AC3E}">
        <p14:creationId xmlns:p14="http://schemas.microsoft.com/office/powerpoint/2010/main" val="392111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Transferring patients in an unfamiliar environment presents new challenges.</a:t>
            </a:r>
          </a:p>
          <a:p>
            <a:r>
              <a:rPr lang="en-GB" sz="1200" dirty="0" smtClean="0"/>
              <a:t>Decisions are made in an unfamiliar environment (out of hospital).</a:t>
            </a:r>
          </a:p>
          <a:p>
            <a:r>
              <a:rPr lang="en-GB" sz="1200" dirty="0" smtClean="0"/>
              <a:t>Risks and benefits must always be weighed up. </a:t>
            </a:r>
          </a:p>
          <a:p>
            <a:r>
              <a:rPr lang="en-GB" sz="1200" dirty="0" smtClean="0"/>
              <a:t>Patients, staff, transport, equipment are all open to scrutiny if any incident occurs.</a:t>
            </a:r>
          </a:p>
          <a:p>
            <a:r>
              <a:rPr lang="en-GB" sz="1200" dirty="0" smtClean="0"/>
              <a:t>Always work within your scope of practice.</a:t>
            </a:r>
          </a:p>
          <a:p>
            <a:r>
              <a:rPr lang="en-GB" sz="1200" dirty="0" smtClean="0"/>
              <a:t>Regulations/SOP’s/Policies affect your legal responsibilities during transfer.</a:t>
            </a:r>
          </a:p>
          <a:p>
            <a:endParaRPr lang="en-GB" dirty="0"/>
          </a:p>
        </p:txBody>
      </p:sp>
      <p:sp>
        <p:nvSpPr>
          <p:cNvPr id="4" name="Slide Number Placeholder 3"/>
          <p:cNvSpPr>
            <a:spLocks noGrp="1"/>
          </p:cNvSpPr>
          <p:nvPr>
            <p:ph type="sldNum" sz="quarter" idx="10"/>
          </p:nvPr>
        </p:nvSpPr>
        <p:spPr/>
        <p:txBody>
          <a:bodyPr/>
          <a:lstStyle/>
          <a:p>
            <a:fld id="{FFEF6AE1-9ACF-4F96-95DA-B85826A5B1AB}" type="slidenum">
              <a:rPr lang="en-GB" smtClean="0"/>
              <a:t>2</a:t>
            </a:fld>
            <a:endParaRPr lang="en-GB"/>
          </a:p>
        </p:txBody>
      </p:sp>
    </p:spTree>
    <p:extLst>
      <p:ext uri="{BB962C8B-B14F-4D97-AF65-F5344CB8AC3E}">
        <p14:creationId xmlns:p14="http://schemas.microsoft.com/office/powerpoint/2010/main" val="284203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Once a patient has been accepted by a receiving unit, the bed must be kept available to receive the patient until the patient arrives or until the transfer is stood down (NHS,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Patients who require repatriation must be transferred within 48 hours of being identified as suitable for repatriation (Intensive Care Society,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sz="1200" dirty="0" smtClean="0"/>
              <a:t>Always work within your scope of practice, document diligently </a:t>
            </a:r>
            <a:r>
              <a:rPr lang="en-GB" sz="900" dirty="0" smtClean="0"/>
              <a:t>(NMC, 2015; GMC, 2020, HCPC 2020).</a:t>
            </a:r>
          </a:p>
          <a:p>
            <a:endParaRPr lang="en-GB" sz="1200" dirty="0" smtClean="0"/>
          </a:p>
          <a:p>
            <a:r>
              <a:rPr lang="en-GB" sz="1200" dirty="0" smtClean="0"/>
              <a:t>Retrieval teams (ACCTS) have responsibility once handover has occurred from referring hospital until handover has occurred at the receiving hospital </a:t>
            </a:r>
            <a:r>
              <a:rPr lang="en-GB" sz="900" dirty="0" smtClean="0"/>
              <a:t>(Intensive Care Society, 2019).</a:t>
            </a:r>
          </a:p>
          <a:p>
            <a:pPr marL="0" indent="0">
              <a:buNone/>
            </a:pPr>
            <a:endParaRPr lang="en-GB" sz="1200" dirty="0" smtClean="0"/>
          </a:p>
          <a:p>
            <a:r>
              <a:rPr lang="en-GB" sz="1200" dirty="0" smtClean="0"/>
              <a:t>On arrival at the receiving hospital there should be a formal handover between the transfer team and the receiving medical and nursing staff. (HANDS OFF HANDOVER RECOMMENDED).</a:t>
            </a:r>
          </a:p>
          <a:p>
            <a:pPr marL="0" indent="0">
              <a:buNone/>
            </a:pPr>
            <a:endParaRPr lang="en-GB" sz="1200" dirty="0" smtClean="0"/>
          </a:p>
          <a:p>
            <a:r>
              <a:rPr lang="en-GB" sz="1200" dirty="0" smtClean="0"/>
              <a:t>Once this has occurred, the receiving hospital have responsibility for the care of the patient and their relatives.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FFEF6AE1-9ACF-4F96-95DA-B85826A5B1AB}" type="slidenum">
              <a:rPr lang="en-GB" smtClean="0"/>
              <a:t>7</a:t>
            </a:fld>
            <a:endParaRPr lang="en-GB"/>
          </a:p>
        </p:txBody>
      </p:sp>
    </p:spTree>
    <p:extLst>
      <p:ext uri="{BB962C8B-B14F-4D97-AF65-F5344CB8AC3E}">
        <p14:creationId xmlns:p14="http://schemas.microsoft.com/office/powerpoint/2010/main" val="345762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messages</a:t>
            </a:r>
            <a:r>
              <a:rPr lang="en-GB" baseline="0" dirty="0" smtClean="0"/>
              <a:t> for documentation: </a:t>
            </a:r>
          </a:p>
          <a:p>
            <a:endParaRPr lang="en-GB" baseline="0" dirty="0" smtClean="0"/>
          </a:p>
          <a:p>
            <a:pPr marL="171450" indent="-171450">
              <a:buFont typeface="Arial" panose="020B0604020202020204" pitchFamily="34" charset="0"/>
              <a:buChar char="•"/>
            </a:pPr>
            <a:r>
              <a:rPr lang="en-GB" baseline="0" dirty="0" smtClean="0"/>
              <a:t>Transferring unit keeps blue form – scan and send to ………  Keep green in patient notes</a:t>
            </a:r>
          </a:p>
          <a:p>
            <a:pPr marL="171450" indent="-171450">
              <a:buFont typeface="Arial" panose="020B0604020202020204" pitchFamily="34" charset="0"/>
              <a:buChar char="•"/>
            </a:pPr>
            <a:r>
              <a:rPr lang="en-GB" baseline="0" dirty="0" smtClean="0"/>
              <a:t>Transfer timings – please keep a log of these – Times are audited </a:t>
            </a:r>
          </a:p>
          <a:p>
            <a:pPr marL="171450" indent="-171450">
              <a:buFont typeface="Arial" panose="020B0604020202020204" pitchFamily="34" charset="0"/>
              <a:buChar char="•"/>
            </a:pPr>
            <a:r>
              <a:rPr lang="en-GB" baseline="0" dirty="0" smtClean="0"/>
              <a:t>If there are delays – document this </a:t>
            </a:r>
          </a:p>
          <a:p>
            <a:pPr marL="171450" indent="-171450">
              <a:buFont typeface="Arial" panose="020B0604020202020204" pitchFamily="34" charset="0"/>
              <a:buChar char="•"/>
            </a:pPr>
            <a:r>
              <a:rPr lang="en-GB" baseline="0" dirty="0" smtClean="0"/>
              <a:t>On reverse side of transfer form: tick as appropriate pre-transfer checklist </a:t>
            </a:r>
          </a:p>
          <a:p>
            <a:pPr marL="171450" indent="-171450">
              <a:buFont typeface="Arial" panose="020B0604020202020204" pitchFamily="34" charset="0"/>
              <a:buChar char="•"/>
            </a:pPr>
            <a:r>
              <a:rPr lang="en-GB" baseline="0" dirty="0" smtClean="0"/>
              <a:t>When documenting observation – arrows are sufficient – however consider writing in systolic </a:t>
            </a:r>
            <a:r>
              <a:rPr lang="en-GB" baseline="0" smtClean="0"/>
              <a:t>+ diastolic +</a:t>
            </a: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FEF6AE1-9ACF-4F96-95DA-B85826A5B1AB}" type="slidenum">
              <a:rPr lang="en-GB" smtClean="0"/>
              <a:t>14</a:t>
            </a:fld>
            <a:endParaRPr lang="en-GB"/>
          </a:p>
        </p:txBody>
      </p:sp>
    </p:spTree>
    <p:extLst>
      <p:ext uri="{BB962C8B-B14F-4D97-AF65-F5344CB8AC3E}">
        <p14:creationId xmlns:p14="http://schemas.microsoft.com/office/powerpoint/2010/main" val="368438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37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48200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477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30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592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69803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145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974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902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76726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231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1668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F6A9-22F8-6740-AD08-4C49BC4CCADF}"/>
              </a:ext>
            </a:extLst>
          </p:cNvPr>
          <p:cNvSpPr>
            <a:spLocks noGrp="1"/>
          </p:cNvSpPr>
          <p:nvPr>
            <p:ph type="ctrTitle"/>
          </p:nvPr>
        </p:nvSpPr>
        <p:spPr>
          <a:xfrm>
            <a:off x="2140136" y="232303"/>
            <a:ext cx="7766936" cy="1646302"/>
          </a:xfrm>
        </p:spPr>
        <p:txBody>
          <a:bodyPr/>
          <a:lstStyle/>
          <a:p>
            <a:pPr algn="ctr"/>
            <a:r>
              <a:rPr lang="en-US" dirty="0" smtClean="0"/>
              <a:t>Medico-legal </a:t>
            </a:r>
            <a:r>
              <a:rPr lang="en-US" dirty="0"/>
              <a:t>Issues</a:t>
            </a:r>
          </a:p>
        </p:txBody>
      </p:sp>
      <p:pic>
        <p:nvPicPr>
          <p:cNvPr id="102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298547" y="6410830"/>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Legal Services - NHS S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719" y="2224520"/>
            <a:ext cx="5367770" cy="268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7800" y="119868"/>
            <a:ext cx="4629727" cy="1325563"/>
          </a:xfrm>
        </p:spPr>
        <p:txBody>
          <a:bodyPr>
            <a:normAutofit/>
          </a:bodyPr>
          <a:lstStyle/>
          <a:p>
            <a:r>
              <a:rPr lang="en-GB" sz="3200" b="1" u="sng" dirty="0"/>
              <a:t>Medication during transfer</a:t>
            </a:r>
          </a:p>
        </p:txBody>
      </p:sp>
      <p:sp>
        <p:nvSpPr>
          <p:cNvPr id="3" name="Content Placeholder 2"/>
          <p:cNvSpPr>
            <a:spLocks noGrp="1"/>
          </p:cNvSpPr>
          <p:nvPr>
            <p:ph idx="1"/>
          </p:nvPr>
        </p:nvSpPr>
        <p:spPr>
          <a:xfrm>
            <a:off x="400242" y="1343279"/>
            <a:ext cx="10443247" cy="3880773"/>
          </a:xfrm>
        </p:spPr>
        <p:txBody>
          <a:bodyPr/>
          <a:lstStyle/>
          <a:p>
            <a:r>
              <a:rPr lang="en-GB" sz="2400" dirty="0"/>
              <a:t>In England, Scotland, Wales, companies need to apply for home office licenses if they wish to possess, import or export controlled drugs across international boundaries by road or air</a:t>
            </a:r>
            <a:r>
              <a:rPr lang="en-GB" sz="2400" dirty="0" smtClean="0"/>
              <a:t>.</a:t>
            </a:r>
          </a:p>
          <a:p>
            <a:pPr marL="0" indent="0">
              <a:buNone/>
            </a:pPr>
            <a:endParaRPr lang="en-GB" sz="2400" dirty="0"/>
          </a:p>
          <a:p>
            <a:r>
              <a:rPr lang="en-GB" sz="2400" dirty="0"/>
              <a:t>Controlled drugs are named in the misuse of drugs act (2014).</a:t>
            </a:r>
          </a:p>
          <a:p>
            <a:pPr marL="0" indent="0">
              <a:buNone/>
            </a:pPr>
            <a:endParaRPr lang="en-GB" sz="2400" dirty="0"/>
          </a:p>
          <a:p>
            <a:r>
              <a:rPr lang="en-GB" sz="2400" dirty="0"/>
              <a:t>Document rate changes/doses commencement of drugs used during transfer.</a:t>
            </a:r>
          </a:p>
          <a:p>
            <a:endParaRPr lang="en-GB" sz="2400" dirty="0"/>
          </a:p>
          <a:p>
            <a:r>
              <a:rPr lang="en-GB" sz="2400" dirty="0"/>
              <a:t>Pre-drawn up medication, labelled and capped </a:t>
            </a:r>
            <a:r>
              <a:rPr lang="en-GB" sz="1600" dirty="0"/>
              <a:t>(Intensive Care Society, 2019).</a:t>
            </a:r>
          </a:p>
          <a:p>
            <a:pPr marL="0" indent="0">
              <a:buNone/>
            </a:pPr>
            <a:endParaRPr lang="en-GB" dirty="0"/>
          </a:p>
          <a:p>
            <a:endParaRPr lang="en-GB" dirty="0"/>
          </a:p>
        </p:txBody>
      </p:sp>
      <p:pic>
        <p:nvPicPr>
          <p:cNvPr id="6" name="Picture 5">
            <a:extLst>
              <a:ext uri="{FF2B5EF4-FFF2-40B4-BE49-F238E27FC236}">
                <a16:creationId xmlns:a16="http://schemas.microsoft.com/office/drawing/2014/main" id="{6D1AFC7D-6DA0-2D4E-BBF2-9836FA69C0FC}"/>
              </a:ext>
            </a:extLst>
          </p:cNvPr>
          <p:cNvPicPr>
            <a:picLocks noChangeAspect="1"/>
          </p:cNvPicPr>
          <p:nvPr/>
        </p:nvPicPr>
        <p:blipFill>
          <a:blip r:embed="rId2"/>
          <a:stretch>
            <a:fillRect/>
          </a:stretch>
        </p:blipFill>
        <p:spPr>
          <a:xfrm>
            <a:off x="6674427" y="5333515"/>
            <a:ext cx="1943100" cy="1041400"/>
          </a:xfrm>
          <a:prstGeom prst="rect">
            <a:avLst/>
          </a:prstGeom>
        </p:spPr>
      </p:pic>
      <p:pic>
        <p:nvPicPr>
          <p:cNvPr id="7" name="Picture 6">
            <a:extLst>
              <a:ext uri="{FF2B5EF4-FFF2-40B4-BE49-F238E27FC236}">
                <a16:creationId xmlns:a16="http://schemas.microsoft.com/office/drawing/2014/main" id="{1CE6FE66-64F1-424D-829A-CF3ABF5019FC}"/>
              </a:ext>
            </a:extLst>
          </p:cNvPr>
          <p:cNvPicPr>
            <a:picLocks noChangeAspect="1"/>
          </p:cNvPicPr>
          <p:nvPr/>
        </p:nvPicPr>
        <p:blipFill>
          <a:blip r:embed="rId3"/>
          <a:stretch>
            <a:fillRect/>
          </a:stretch>
        </p:blipFill>
        <p:spPr>
          <a:xfrm>
            <a:off x="3818672" y="5224052"/>
            <a:ext cx="2256152" cy="1498612"/>
          </a:xfrm>
          <a:prstGeom prst="rect">
            <a:avLst/>
          </a:prstGeom>
          <a:effectLst>
            <a:softEdge rad="50800"/>
          </a:effectLst>
        </p:spPr>
      </p:pic>
      <p:sp>
        <p:nvSpPr>
          <p:cNvPr id="8" name="TextBox 3"/>
          <p:cNvSpPr txBox="1"/>
          <p:nvPr/>
        </p:nvSpPr>
        <p:spPr>
          <a:xfrm>
            <a:off x="10229651" y="6484378"/>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9" name="Rectangle 8"/>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50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364" y="360795"/>
            <a:ext cx="6172200" cy="1325563"/>
          </a:xfrm>
        </p:spPr>
        <p:txBody>
          <a:bodyPr>
            <a:normAutofit/>
          </a:bodyPr>
          <a:lstStyle/>
          <a:p>
            <a:r>
              <a:rPr lang="en-GB" sz="3200" b="1" u="sng" dirty="0"/>
              <a:t>Transfer Risk assessment (ICS, 2019)</a:t>
            </a:r>
          </a:p>
        </p:txBody>
      </p:sp>
      <p:pic>
        <p:nvPicPr>
          <p:cNvPr id="4" name="Picture 3"/>
          <p:cNvPicPr>
            <a:picLocks noChangeAspect="1"/>
          </p:cNvPicPr>
          <p:nvPr/>
        </p:nvPicPr>
        <p:blipFill>
          <a:blip r:embed="rId2"/>
          <a:stretch>
            <a:fillRect/>
          </a:stretch>
        </p:blipFill>
        <p:spPr>
          <a:xfrm>
            <a:off x="3695988" y="1381990"/>
            <a:ext cx="4559011" cy="5014912"/>
          </a:xfrm>
          <a:prstGeom prst="rect">
            <a:avLst/>
          </a:prstGeom>
        </p:spPr>
      </p:pic>
      <p:sp>
        <p:nvSpPr>
          <p:cNvPr id="6" name="TextBox 3"/>
          <p:cNvSpPr txBox="1"/>
          <p:nvPr/>
        </p:nvSpPr>
        <p:spPr>
          <a:xfrm>
            <a:off x="10206183" y="6401197"/>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170" y="-127798"/>
            <a:ext cx="2681279" cy="1325563"/>
          </a:xfrm>
        </p:spPr>
        <p:txBody>
          <a:bodyPr>
            <a:normAutofit/>
          </a:bodyPr>
          <a:lstStyle/>
          <a:p>
            <a:r>
              <a:rPr lang="en-GB" sz="3200" b="1" u="sng" dirty="0"/>
              <a:t>Equipment</a:t>
            </a:r>
          </a:p>
        </p:txBody>
      </p:sp>
      <p:sp>
        <p:nvSpPr>
          <p:cNvPr id="3" name="Content Placeholder 2"/>
          <p:cNvSpPr>
            <a:spLocks noGrp="1"/>
          </p:cNvSpPr>
          <p:nvPr>
            <p:ph idx="1"/>
          </p:nvPr>
        </p:nvSpPr>
        <p:spPr>
          <a:xfrm>
            <a:off x="563571" y="1410353"/>
            <a:ext cx="10738811" cy="3880773"/>
          </a:xfrm>
        </p:spPr>
        <p:txBody>
          <a:bodyPr>
            <a:noAutofit/>
          </a:bodyPr>
          <a:lstStyle/>
          <a:p>
            <a:pPr>
              <a:lnSpc>
                <a:spcPct val="150000"/>
              </a:lnSpc>
            </a:pPr>
            <a:r>
              <a:rPr lang="en-GB" sz="2000" dirty="0"/>
              <a:t>E</a:t>
            </a:r>
            <a:r>
              <a:rPr lang="en-GB" sz="2000" dirty="0" smtClean="0"/>
              <a:t>quipment </a:t>
            </a:r>
            <a:r>
              <a:rPr lang="en-GB" sz="2000" dirty="0"/>
              <a:t>must be </a:t>
            </a:r>
            <a:r>
              <a:rPr lang="en-GB" sz="2000" dirty="0" smtClean="0"/>
              <a:t>certificated </a:t>
            </a:r>
            <a:r>
              <a:rPr lang="en-GB" sz="2000" dirty="0"/>
              <a:t>for use </a:t>
            </a:r>
            <a:r>
              <a:rPr lang="en-GB" sz="1600" dirty="0" smtClean="0"/>
              <a:t>(</a:t>
            </a:r>
            <a:r>
              <a:rPr lang="en-GB" sz="1600" dirty="0"/>
              <a:t>Low and Hulme, 2015). </a:t>
            </a:r>
          </a:p>
          <a:p>
            <a:pPr>
              <a:lnSpc>
                <a:spcPct val="150000"/>
              </a:lnSpc>
            </a:pPr>
            <a:r>
              <a:rPr lang="en-GB" sz="2000" dirty="0" smtClean="0"/>
              <a:t>Staff </a:t>
            </a:r>
            <a:r>
              <a:rPr lang="en-GB" sz="2000" dirty="0"/>
              <a:t>must be trained and certified to use equipment.</a:t>
            </a:r>
          </a:p>
          <a:p>
            <a:pPr>
              <a:lnSpc>
                <a:spcPct val="150000"/>
              </a:lnSpc>
            </a:pPr>
            <a:r>
              <a:rPr lang="en-GB" sz="2000" dirty="0"/>
              <a:t>Equipment must be maintained and logged to the manufacturers schedule. Clear dates when it should not be used after.</a:t>
            </a:r>
          </a:p>
          <a:p>
            <a:pPr>
              <a:lnSpc>
                <a:spcPct val="150000"/>
              </a:lnSpc>
            </a:pPr>
            <a:r>
              <a:rPr lang="en-GB" sz="2000" dirty="0" smtClean="0"/>
              <a:t>Intensive </a:t>
            </a:r>
            <a:r>
              <a:rPr lang="en-GB" sz="2000" dirty="0"/>
              <a:t>Care </a:t>
            </a:r>
            <a:r>
              <a:rPr lang="en-GB" sz="2000" dirty="0" smtClean="0"/>
              <a:t>Society Transfer guidelines, 2019.</a:t>
            </a:r>
            <a:endParaRPr lang="en-GB" sz="2000" dirty="0"/>
          </a:p>
        </p:txBody>
      </p:sp>
      <p:pic>
        <p:nvPicPr>
          <p:cNvPr id="5" name="Picture 4">
            <a:extLst>
              <a:ext uri="{FF2B5EF4-FFF2-40B4-BE49-F238E27FC236}">
                <a16:creationId xmlns:a16="http://schemas.microsoft.com/office/drawing/2014/main" id="{DBCE98B8-FF27-E34B-AB25-01EB28BFE64F}"/>
              </a:ext>
            </a:extLst>
          </p:cNvPr>
          <p:cNvPicPr>
            <a:picLocks noChangeAspect="1"/>
          </p:cNvPicPr>
          <p:nvPr/>
        </p:nvPicPr>
        <p:blipFill>
          <a:blip r:embed="rId2"/>
          <a:stretch>
            <a:fillRect/>
          </a:stretch>
        </p:blipFill>
        <p:spPr>
          <a:xfrm>
            <a:off x="6015068" y="5803048"/>
            <a:ext cx="1135119" cy="612367"/>
          </a:xfrm>
          <a:prstGeom prst="rect">
            <a:avLst/>
          </a:prstGeom>
        </p:spPr>
      </p:pic>
      <p:pic>
        <p:nvPicPr>
          <p:cNvPr id="6" name="Picture 5">
            <a:extLst>
              <a:ext uri="{FF2B5EF4-FFF2-40B4-BE49-F238E27FC236}">
                <a16:creationId xmlns:a16="http://schemas.microsoft.com/office/drawing/2014/main" id="{B9D0AFB7-98D4-3B42-9313-91F5427FFB90}"/>
              </a:ext>
            </a:extLst>
          </p:cNvPr>
          <p:cNvPicPr>
            <a:picLocks noChangeAspect="1"/>
          </p:cNvPicPr>
          <p:nvPr/>
        </p:nvPicPr>
        <p:blipFill>
          <a:blip r:embed="rId3"/>
          <a:stretch>
            <a:fillRect/>
          </a:stretch>
        </p:blipFill>
        <p:spPr>
          <a:xfrm>
            <a:off x="4042600" y="5531382"/>
            <a:ext cx="1739900" cy="1155700"/>
          </a:xfrm>
          <a:prstGeom prst="rect">
            <a:avLst/>
          </a:prstGeom>
        </p:spPr>
      </p:pic>
      <p:pic>
        <p:nvPicPr>
          <p:cNvPr id="7" name="Picture 6">
            <a:extLst>
              <a:ext uri="{FF2B5EF4-FFF2-40B4-BE49-F238E27FC236}">
                <a16:creationId xmlns:a16="http://schemas.microsoft.com/office/drawing/2014/main" id="{939E0300-602E-334E-9AE7-2625E257E37E}"/>
              </a:ext>
            </a:extLst>
          </p:cNvPr>
          <p:cNvPicPr>
            <a:picLocks noChangeAspect="1"/>
          </p:cNvPicPr>
          <p:nvPr/>
        </p:nvPicPr>
        <p:blipFill>
          <a:blip r:embed="rId4"/>
          <a:stretch>
            <a:fillRect/>
          </a:stretch>
        </p:blipFill>
        <p:spPr>
          <a:xfrm>
            <a:off x="7329449" y="5737099"/>
            <a:ext cx="1307639" cy="784583"/>
          </a:xfrm>
          <a:prstGeom prst="rect">
            <a:avLst/>
          </a:prstGeom>
        </p:spPr>
      </p:pic>
      <p:sp>
        <p:nvSpPr>
          <p:cNvPr id="8" name="TextBox 3"/>
          <p:cNvSpPr txBox="1"/>
          <p:nvPr/>
        </p:nvSpPr>
        <p:spPr>
          <a:xfrm>
            <a:off x="10363201" y="6447776"/>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9" name="Rectangle 8"/>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7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136" y="504969"/>
            <a:ext cx="8185727" cy="1325563"/>
          </a:xfrm>
        </p:spPr>
        <p:txBody>
          <a:bodyPr>
            <a:normAutofit/>
          </a:bodyPr>
          <a:lstStyle/>
          <a:p>
            <a:r>
              <a:rPr lang="en-GB" sz="3200" b="1" u="sng" dirty="0"/>
              <a:t>Intensive Care Society, 2019 – Transfer Guidelines</a:t>
            </a:r>
          </a:p>
        </p:txBody>
      </p:sp>
      <p:sp>
        <p:nvSpPr>
          <p:cNvPr id="3" name="Content Placeholder 2"/>
          <p:cNvSpPr>
            <a:spLocks noGrp="1"/>
          </p:cNvSpPr>
          <p:nvPr>
            <p:ph idx="1"/>
          </p:nvPr>
        </p:nvSpPr>
        <p:spPr>
          <a:xfrm>
            <a:off x="752764" y="2280691"/>
            <a:ext cx="10515600" cy="4351338"/>
          </a:xfrm>
        </p:spPr>
        <p:txBody>
          <a:bodyPr>
            <a:normAutofit/>
          </a:bodyPr>
          <a:lstStyle/>
          <a:p>
            <a:pPr marL="0" indent="0">
              <a:buNone/>
            </a:pPr>
            <a:r>
              <a:rPr lang="en-US" sz="2000" b="1" u="sng" dirty="0"/>
              <a:t>Recommendation:</a:t>
            </a:r>
          </a:p>
          <a:p>
            <a:pPr marL="0" indent="0">
              <a:buNone/>
            </a:pPr>
            <a:endParaRPr lang="en-US" sz="2000" b="1" u="sng" dirty="0"/>
          </a:p>
          <a:p>
            <a:pPr marL="0" indent="0" algn="ctr">
              <a:buNone/>
            </a:pPr>
            <a:r>
              <a:rPr lang="en-US" sz="2000" b="1" i="1" dirty="0"/>
              <a:t>‘Prior to the transfer of a critically ill patient, a risk assessment should be undertaken and documented by a senior clinician to determine the level of anticipated risk during transfer. The outcome of the risk assessment should be used to determine the competencies of the staff required to accompany the patient during transfer.’</a:t>
            </a:r>
            <a:endParaRPr lang="en-GB" sz="2000" b="1" i="1" dirty="0"/>
          </a:p>
        </p:txBody>
      </p:sp>
      <p:sp>
        <p:nvSpPr>
          <p:cNvPr id="6" name="TextBox 3"/>
          <p:cNvSpPr txBox="1"/>
          <p:nvPr/>
        </p:nvSpPr>
        <p:spPr>
          <a:xfrm>
            <a:off x="10188863" y="6420067"/>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0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420"/>
            <a:ext cx="10515600" cy="1325563"/>
          </a:xfrm>
        </p:spPr>
        <p:txBody>
          <a:bodyPr/>
          <a:lstStyle/>
          <a:p>
            <a:r>
              <a:rPr lang="en-GB" b="1" dirty="0" smtClean="0"/>
              <a:t>Documentation </a:t>
            </a:r>
            <a:endParaRPr lang="en-GB" b="1" dirty="0"/>
          </a:p>
        </p:txBody>
      </p:sp>
      <p:pic>
        <p:nvPicPr>
          <p:cNvPr id="5" name="Picture 4"/>
          <p:cNvPicPr>
            <a:picLocks noChangeAspect="1"/>
          </p:cNvPicPr>
          <p:nvPr/>
        </p:nvPicPr>
        <p:blipFill>
          <a:blip r:embed="rId3"/>
          <a:stretch>
            <a:fillRect/>
          </a:stretch>
        </p:blipFill>
        <p:spPr>
          <a:xfrm>
            <a:off x="3565236" y="757183"/>
            <a:ext cx="8092930" cy="5980744"/>
          </a:xfrm>
          <a:prstGeom prst="rect">
            <a:avLst/>
          </a:prstGeom>
        </p:spPr>
      </p:pic>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661891" y="3870036"/>
            <a:ext cx="1874982" cy="7666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565236" y="6437745"/>
            <a:ext cx="8017164" cy="30018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26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386" y="642216"/>
            <a:ext cx="2407227" cy="1325563"/>
          </a:xfrm>
        </p:spPr>
        <p:txBody>
          <a:bodyPr>
            <a:normAutofit/>
          </a:bodyPr>
          <a:lstStyle/>
          <a:p>
            <a:r>
              <a:rPr lang="en-GB" sz="3200" b="1" u="sng" dirty="0"/>
              <a:t>Key messages</a:t>
            </a:r>
          </a:p>
        </p:txBody>
      </p:sp>
      <p:sp>
        <p:nvSpPr>
          <p:cNvPr id="3" name="Content Placeholder 2"/>
          <p:cNvSpPr>
            <a:spLocks noGrp="1"/>
          </p:cNvSpPr>
          <p:nvPr>
            <p:ph idx="1"/>
          </p:nvPr>
        </p:nvSpPr>
        <p:spPr>
          <a:xfrm>
            <a:off x="2352963" y="2165275"/>
            <a:ext cx="8795328" cy="4351338"/>
          </a:xfrm>
        </p:spPr>
        <p:txBody>
          <a:bodyPr>
            <a:normAutofit/>
          </a:bodyPr>
          <a:lstStyle/>
          <a:p>
            <a:r>
              <a:rPr lang="en-GB" sz="2000" dirty="0"/>
              <a:t>If it isn’t documented, it didn’t happen.</a:t>
            </a:r>
          </a:p>
          <a:p>
            <a:r>
              <a:rPr lang="en-GB" sz="2000" dirty="0"/>
              <a:t>Utilise ACCTS – refer a patient.</a:t>
            </a:r>
          </a:p>
          <a:p>
            <a:r>
              <a:rPr lang="en-GB" sz="2000" dirty="0"/>
              <a:t>Apply legal and ethical considerations.</a:t>
            </a:r>
          </a:p>
          <a:p>
            <a:r>
              <a:rPr lang="en-GB" sz="2000" dirty="0"/>
              <a:t>Only undertake transfers if you have the right skills, experience and qualifications to do so.</a:t>
            </a:r>
          </a:p>
          <a:p>
            <a:r>
              <a:rPr lang="en-GB" sz="2000" dirty="0"/>
              <a:t>Apply the Intensive Care Society Guidelines on transfers.</a:t>
            </a:r>
          </a:p>
        </p:txBody>
      </p:sp>
      <p:sp>
        <p:nvSpPr>
          <p:cNvPr id="5" name="TextBox 3"/>
          <p:cNvSpPr txBox="1"/>
          <p:nvPr/>
        </p:nvSpPr>
        <p:spPr>
          <a:xfrm>
            <a:off x="10326255" y="6483277"/>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3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5CB8-C33C-AD49-A659-9DD415A7D816}"/>
              </a:ext>
            </a:extLst>
          </p:cNvPr>
          <p:cNvSpPr>
            <a:spLocks noGrp="1"/>
          </p:cNvSpPr>
          <p:nvPr>
            <p:ph type="title"/>
          </p:nvPr>
        </p:nvSpPr>
        <p:spPr>
          <a:xfrm>
            <a:off x="4898352" y="446623"/>
            <a:ext cx="2112048" cy="1320800"/>
          </a:xfrm>
        </p:spPr>
        <p:txBody>
          <a:bodyPr>
            <a:normAutofit/>
          </a:bodyPr>
          <a:lstStyle/>
          <a:p>
            <a:r>
              <a:rPr lang="en-US" sz="3200" b="1" u="sng" dirty="0"/>
              <a:t>References</a:t>
            </a:r>
          </a:p>
        </p:txBody>
      </p:sp>
      <p:sp>
        <p:nvSpPr>
          <p:cNvPr id="3" name="Content Placeholder 2">
            <a:extLst>
              <a:ext uri="{FF2B5EF4-FFF2-40B4-BE49-F238E27FC236}">
                <a16:creationId xmlns:a16="http://schemas.microsoft.com/office/drawing/2014/main" id="{6FB211B3-6EF5-7F41-9254-BE0BF9363FE7}"/>
              </a:ext>
            </a:extLst>
          </p:cNvPr>
          <p:cNvSpPr>
            <a:spLocks noGrp="1"/>
          </p:cNvSpPr>
          <p:nvPr>
            <p:ph idx="1"/>
          </p:nvPr>
        </p:nvSpPr>
        <p:spPr>
          <a:xfrm>
            <a:off x="594206" y="1767423"/>
            <a:ext cx="10932775" cy="4748979"/>
          </a:xfrm>
        </p:spPr>
        <p:txBody>
          <a:bodyPr>
            <a:noAutofit/>
          </a:bodyPr>
          <a:lstStyle/>
          <a:p>
            <a:r>
              <a:rPr lang="en-GB" sz="1000" dirty="0"/>
              <a:t>Association of Ambulance Chief Executives. National Framework for Inter-facility transfers. 2018. </a:t>
            </a:r>
          </a:p>
          <a:p>
            <a:r>
              <a:rPr lang="en-GB" sz="1000" dirty="0"/>
              <a:t>Evans, C, </a:t>
            </a:r>
            <a:r>
              <a:rPr lang="en-GB" sz="1000" dirty="0" err="1"/>
              <a:t>Creaton</a:t>
            </a:r>
            <a:r>
              <a:rPr lang="en-GB" sz="1000" dirty="0"/>
              <a:t>, A. and Kennedy, M., 2017. </a:t>
            </a:r>
            <a:r>
              <a:rPr lang="en-GB" sz="1000" i="1" dirty="0"/>
              <a:t>Retrieval Medicine</a:t>
            </a:r>
            <a:r>
              <a:rPr lang="en-GB" sz="1000" dirty="0"/>
              <a:t>. Oxford: Oxford Publishing Press.</a:t>
            </a:r>
          </a:p>
          <a:p>
            <a:r>
              <a:rPr lang="en-GB" sz="1000" dirty="0"/>
              <a:t>Intensive Care Society, 2019. </a:t>
            </a:r>
            <a:r>
              <a:rPr lang="en-GB" sz="1000" i="1" dirty="0"/>
              <a:t>The Transfer of the Critically ill Adult. </a:t>
            </a:r>
            <a:r>
              <a:rPr lang="en-GB" sz="1000" dirty="0"/>
              <a:t>London: Intensive Care Society: London. </a:t>
            </a:r>
          </a:p>
          <a:p>
            <a:r>
              <a:rPr lang="en-GB" sz="1000" dirty="0" err="1"/>
              <a:t>Kulshrestha</a:t>
            </a:r>
            <a:r>
              <a:rPr lang="en-GB" sz="1000" dirty="0"/>
              <a:t>, A. and Singh, J., 2016. Inter-hospital and Intra-Hospital patient transfer: Recent concepts. </a:t>
            </a:r>
            <a:r>
              <a:rPr lang="en-GB" sz="1000" i="1" dirty="0"/>
              <a:t>Indian Journal of Anaesthesia,</a:t>
            </a:r>
            <a:r>
              <a:rPr lang="en-GB" sz="1000" dirty="0"/>
              <a:t> 60(7), pp.451-457.</a:t>
            </a:r>
          </a:p>
          <a:p>
            <a:r>
              <a:rPr lang="en-GB" sz="1000" dirty="0"/>
              <a:t>Low, A., and Hulme, J., 2015. </a:t>
            </a:r>
            <a:r>
              <a:rPr lang="en-GB" sz="1000" i="1" dirty="0"/>
              <a:t>ABC of Transfer and Retrieval Medicine</a:t>
            </a:r>
            <a:r>
              <a:rPr lang="en-GB" sz="1000" dirty="0"/>
              <a:t>. London: Wiley Blackwell.</a:t>
            </a:r>
          </a:p>
          <a:p>
            <a:r>
              <a:rPr lang="en-GB" sz="1000" dirty="0" err="1"/>
              <a:t>Parmentier-Decrucq</a:t>
            </a:r>
            <a:r>
              <a:rPr lang="en-GB" sz="1000" dirty="0"/>
              <a:t>, E., </a:t>
            </a:r>
            <a:r>
              <a:rPr lang="en-GB" sz="1000" dirty="0" err="1"/>
              <a:t>Poissy</a:t>
            </a:r>
            <a:r>
              <a:rPr lang="en-GB" sz="1000" dirty="0"/>
              <a:t>, J., </a:t>
            </a:r>
            <a:r>
              <a:rPr lang="en-GB" sz="1000" dirty="0" err="1"/>
              <a:t>Favory</a:t>
            </a:r>
            <a:r>
              <a:rPr lang="en-GB" sz="1000" dirty="0"/>
              <a:t>, R., </a:t>
            </a:r>
            <a:r>
              <a:rPr lang="en-GB" sz="1000" dirty="0" err="1"/>
              <a:t>Nseir</a:t>
            </a:r>
            <a:r>
              <a:rPr lang="en-GB" sz="1000" dirty="0"/>
              <a:t>, S., </a:t>
            </a:r>
            <a:r>
              <a:rPr lang="en-GB" sz="1000" dirty="0" err="1"/>
              <a:t>Onimus</a:t>
            </a:r>
            <a:r>
              <a:rPr lang="en-GB" sz="1000" dirty="0"/>
              <a:t>, T. and </a:t>
            </a:r>
            <a:r>
              <a:rPr lang="en-GB" sz="1000" dirty="0" err="1"/>
              <a:t>Guerry</a:t>
            </a:r>
            <a:r>
              <a:rPr lang="en-GB" sz="1000" dirty="0"/>
              <a:t>, M.J., 2013. Adverse events during </a:t>
            </a:r>
            <a:r>
              <a:rPr lang="en-GB" sz="1000" dirty="0" err="1"/>
              <a:t>intrahospital</a:t>
            </a:r>
            <a:r>
              <a:rPr lang="en-GB" sz="1000" dirty="0"/>
              <a:t> transport of critically ill patients: Incidence and risk factors. </a:t>
            </a:r>
            <a:r>
              <a:rPr lang="en-GB" sz="1000" i="1" dirty="0"/>
              <a:t>Annual of Intensive Care, </a:t>
            </a:r>
            <a:r>
              <a:rPr lang="en-GB" sz="1000" dirty="0"/>
              <a:t>3(10).</a:t>
            </a:r>
          </a:p>
          <a:p>
            <a:r>
              <a:rPr lang="en-GB" sz="1000" dirty="0" err="1"/>
              <a:t>Venkategowda</a:t>
            </a:r>
            <a:r>
              <a:rPr lang="en-GB" sz="1000" dirty="0"/>
              <a:t> P. Rao S, </a:t>
            </a:r>
            <a:r>
              <a:rPr lang="en-GB" sz="1000" dirty="0" err="1"/>
              <a:t>Mutkule</a:t>
            </a:r>
            <a:r>
              <a:rPr lang="en-GB" sz="1000" dirty="0"/>
              <a:t> D, </a:t>
            </a:r>
            <a:r>
              <a:rPr lang="en-GB" sz="1000" dirty="0" err="1"/>
              <a:t>Taggu</a:t>
            </a:r>
            <a:r>
              <a:rPr lang="en-GB" sz="1000" dirty="0"/>
              <a:t> A, Unexpected events occurring during the intra-hospital transport of critically ill ICU patients. Indian Journal of Critical Care Medicine. 2014;18(6):354-7.</a:t>
            </a:r>
          </a:p>
          <a:p>
            <a:r>
              <a:rPr lang="en-GB" sz="1000" dirty="0"/>
              <a:t> Mental Capacity Act, 2005. London: UK Government.</a:t>
            </a:r>
          </a:p>
          <a:p>
            <a:r>
              <a:rPr lang="en-GB" sz="1000" dirty="0"/>
              <a:t>Road Traffic Act, 1993. London: UK </a:t>
            </a:r>
            <a:r>
              <a:rPr lang="en-GB" sz="1000" dirty="0" err="1"/>
              <a:t>Governernment</a:t>
            </a:r>
            <a:r>
              <a:rPr lang="en-GB" sz="1000" dirty="0"/>
              <a:t>.</a:t>
            </a:r>
          </a:p>
          <a:p>
            <a:r>
              <a:rPr lang="en-GB" sz="1000" dirty="0"/>
              <a:t>NHS, 2021. https://www.england.nhs.uk/wp-content/uploads/2021/06/ACC-Transfer-Service-Toolkits.pdf. </a:t>
            </a:r>
          </a:p>
          <a:p>
            <a:r>
              <a:rPr lang="en-GB" sz="1000" dirty="0"/>
              <a:t> Karger, S. and Basel, A.G., 2021. Principles of Clinical Ethics and Their Application to Practice, </a:t>
            </a:r>
            <a:r>
              <a:rPr lang="en-GB" sz="1000" i="1" dirty="0"/>
              <a:t>Medicine Clinical Practice</a:t>
            </a:r>
            <a:r>
              <a:rPr lang="en-GB" sz="1000" dirty="0"/>
              <a:t>, 30, pp.17-28.</a:t>
            </a:r>
          </a:p>
          <a:p>
            <a:r>
              <a:rPr lang="en-GB" sz="1000" dirty="0"/>
              <a:t>Nursing and Council, 2015. </a:t>
            </a:r>
            <a:r>
              <a:rPr lang="en-GB" sz="1000" i="1" dirty="0"/>
              <a:t>NMC Standards of Practice, guidance for Nurses and Midwives</a:t>
            </a:r>
            <a:r>
              <a:rPr lang="en-GB" sz="1000" dirty="0"/>
              <a:t>. London: Nursing and Midwifery Council. </a:t>
            </a:r>
          </a:p>
          <a:p>
            <a:r>
              <a:rPr lang="en-GB" sz="1000" dirty="0"/>
              <a:t>General Medical Council, 2019. Good Medical Practice. London: General Medical Council. https://www.gmc-uk.org/-/media/documents/good-medical-practice---english-20200128_pdf-51527435.pdf </a:t>
            </a:r>
          </a:p>
          <a:p>
            <a:pPr marL="0" indent="0">
              <a:buNone/>
            </a:pPr>
            <a:r>
              <a:rPr lang="en-GB" sz="1000" dirty="0"/>
              <a:t> </a:t>
            </a:r>
          </a:p>
          <a:p>
            <a:pPr marL="0" indent="0">
              <a:buNone/>
            </a:pPr>
            <a:r>
              <a:rPr lang="en-GB" sz="1000" dirty="0"/>
              <a:t> </a:t>
            </a:r>
          </a:p>
          <a:p>
            <a:pPr marL="0" indent="0">
              <a:buNone/>
            </a:pPr>
            <a:r>
              <a:rPr lang="en-GB" sz="1000" dirty="0"/>
              <a:t> </a:t>
            </a:r>
          </a:p>
          <a:p>
            <a:pPr marL="0" indent="0">
              <a:buNone/>
            </a:pPr>
            <a:r>
              <a:rPr lang="en-GB" sz="1100" dirty="0"/>
              <a:t> </a:t>
            </a:r>
          </a:p>
          <a:p>
            <a:pPr marL="0" indent="0">
              <a:buNone/>
            </a:pPr>
            <a:r>
              <a:rPr lang="en-GB" sz="1100" dirty="0"/>
              <a:t> </a:t>
            </a:r>
          </a:p>
          <a:p>
            <a:pPr marL="0" indent="0">
              <a:buNone/>
            </a:pPr>
            <a:r>
              <a:rPr lang="en-GB" sz="1100" dirty="0"/>
              <a:t> </a:t>
            </a:r>
          </a:p>
          <a:p>
            <a:pPr marL="0" indent="0">
              <a:buNone/>
            </a:pPr>
            <a:endParaRPr lang="en-US" sz="1100" dirty="0"/>
          </a:p>
        </p:txBody>
      </p:sp>
      <p:sp>
        <p:nvSpPr>
          <p:cNvPr id="6" name="TextBox 3"/>
          <p:cNvSpPr txBox="1"/>
          <p:nvPr/>
        </p:nvSpPr>
        <p:spPr>
          <a:xfrm>
            <a:off x="10344726" y="6516613"/>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17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608" y="2567049"/>
            <a:ext cx="8596668" cy="1320800"/>
          </a:xfrm>
        </p:spPr>
        <p:txBody>
          <a:bodyPr>
            <a:normAutofit/>
          </a:bodyPr>
          <a:lstStyle/>
          <a:p>
            <a:pPr algn="ctr"/>
            <a:r>
              <a:rPr lang="en-GB" sz="8000" b="1" dirty="0"/>
              <a:t>Questions? </a:t>
            </a:r>
          </a:p>
        </p:txBody>
      </p:sp>
      <p:sp>
        <p:nvSpPr>
          <p:cNvPr id="5" name="TextBox 3"/>
          <p:cNvSpPr txBox="1"/>
          <p:nvPr/>
        </p:nvSpPr>
        <p:spPr>
          <a:xfrm>
            <a:off x="10215419" y="6516613"/>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14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318" y="486496"/>
            <a:ext cx="2505364" cy="1325563"/>
          </a:xfrm>
        </p:spPr>
        <p:txBody>
          <a:bodyPr>
            <a:normAutofit/>
          </a:bodyPr>
          <a:lstStyle/>
          <a:p>
            <a:r>
              <a:rPr lang="en-GB" sz="3200" b="1" u="sng" dirty="0"/>
              <a:t>Objectives</a:t>
            </a:r>
          </a:p>
        </p:txBody>
      </p:sp>
      <p:sp>
        <p:nvSpPr>
          <p:cNvPr id="3" name="Content Placeholder 2"/>
          <p:cNvSpPr>
            <a:spLocks noGrp="1"/>
          </p:cNvSpPr>
          <p:nvPr>
            <p:ph idx="1"/>
          </p:nvPr>
        </p:nvSpPr>
        <p:spPr>
          <a:xfrm>
            <a:off x="939800" y="2165275"/>
            <a:ext cx="10515600" cy="4351338"/>
          </a:xfrm>
        </p:spPr>
        <p:txBody>
          <a:bodyPr>
            <a:normAutofit/>
          </a:bodyPr>
          <a:lstStyle/>
          <a:p>
            <a:pPr>
              <a:buFont typeface="+mj-lt"/>
              <a:buAutoNum type="arabicPeriod"/>
            </a:pPr>
            <a:r>
              <a:rPr lang="en-GB" sz="2000" dirty="0"/>
              <a:t>To understand the medico legal requirements and implications when undertaking adult critical care transfers.</a:t>
            </a:r>
          </a:p>
          <a:p>
            <a:pPr>
              <a:buFont typeface="+mj-lt"/>
              <a:buAutoNum type="arabicPeriod"/>
            </a:pPr>
            <a:endParaRPr lang="en-GB" sz="2000" dirty="0"/>
          </a:p>
          <a:p>
            <a:pPr>
              <a:buFont typeface="+mj-lt"/>
              <a:buAutoNum type="arabicPeriod"/>
            </a:pPr>
            <a:r>
              <a:rPr lang="en-GB" sz="2000" dirty="0"/>
              <a:t>To apply the medico legal requirements and implications in your practice when undertaking adult critical care transfers.</a:t>
            </a:r>
          </a:p>
        </p:txBody>
      </p:sp>
      <p:sp>
        <p:nvSpPr>
          <p:cNvPr id="5" name="TextBox 3"/>
          <p:cNvSpPr txBox="1"/>
          <p:nvPr/>
        </p:nvSpPr>
        <p:spPr>
          <a:xfrm>
            <a:off x="10273145" y="6401197"/>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7" name="Rectangle 6"/>
          <p:cNvSpPr/>
          <p:nvPr/>
        </p:nvSpPr>
        <p:spPr>
          <a:xfrm>
            <a:off x="11868727" y="9236"/>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20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764" y="485198"/>
            <a:ext cx="4731327" cy="1325563"/>
          </a:xfrm>
        </p:spPr>
        <p:txBody>
          <a:bodyPr>
            <a:normAutofit/>
          </a:bodyPr>
          <a:lstStyle/>
          <a:p>
            <a:r>
              <a:rPr lang="en-GB" sz="3200" b="1" u="sng" dirty="0"/>
              <a:t>Medico legal considerations</a:t>
            </a:r>
          </a:p>
        </p:txBody>
      </p:sp>
      <p:sp>
        <p:nvSpPr>
          <p:cNvPr id="3" name="Content Placeholder 2"/>
          <p:cNvSpPr>
            <a:spLocks noGrp="1"/>
          </p:cNvSpPr>
          <p:nvPr>
            <p:ph idx="1"/>
          </p:nvPr>
        </p:nvSpPr>
        <p:spPr>
          <a:xfrm>
            <a:off x="2810242" y="1691997"/>
            <a:ext cx="8596668" cy="3880773"/>
          </a:xfrm>
        </p:spPr>
        <p:txBody>
          <a:bodyPr>
            <a:noAutofit/>
          </a:bodyPr>
          <a:lstStyle/>
          <a:p>
            <a:r>
              <a:rPr lang="en-GB" sz="2000" dirty="0"/>
              <a:t>Mental capacity Act (2005).</a:t>
            </a:r>
          </a:p>
          <a:p>
            <a:r>
              <a:rPr lang="en-GB" sz="2000" dirty="0"/>
              <a:t>Transfer responsibility </a:t>
            </a:r>
            <a:r>
              <a:rPr lang="en-GB" sz="700" dirty="0"/>
              <a:t>(handover)</a:t>
            </a:r>
            <a:r>
              <a:rPr lang="en-GB" sz="2000" dirty="0"/>
              <a:t>.</a:t>
            </a:r>
          </a:p>
          <a:p>
            <a:r>
              <a:rPr lang="en-GB" sz="2000" dirty="0"/>
              <a:t>Patient/family wishes/consent.</a:t>
            </a:r>
          </a:p>
          <a:p>
            <a:r>
              <a:rPr lang="en-GB" sz="2000" dirty="0"/>
              <a:t>Acceptance of transfer </a:t>
            </a:r>
            <a:r>
              <a:rPr lang="en-GB" sz="700" dirty="0"/>
              <a:t>(referring and receiving hospital consultants must agree)</a:t>
            </a:r>
            <a:r>
              <a:rPr lang="en-GB" sz="2000" dirty="0"/>
              <a:t>.</a:t>
            </a:r>
          </a:p>
          <a:p>
            <a:r>
              <a:rPr lang="en-GB" sz="2000" dirty="0"/>
              <a:t>Timings of transfer. </a:t>
            </a:r>
            <a:r>
              <a:rPr lang="en-GB" sz="800" dirty="0"/>
              <a:t>(Intensive Care Society, 2019)</a:t>
            </a:r>
            <a:endParaRPr lang="en-GB" sz="2000" dirty="0"/>
          </a:p>
          <a:p>
            <a:r>
              <a:rPr lang="en-GB" sz="2000" dirty="0"/>
              <a:t>Implications of transfer. </a:t>
            </a:r>
            <a:r>
              <a:rPr lang="en-GB" sz="700" dirty="0"/>
              <a:t>(delayed transfer) </a:t>
            </a:r>
          </a:p>
          <a:p>
            <a:r>
              <a:rPr lang="en-GB" sz="2000" dirty="0"/>
              <a:t>Appropriately qualified, trained and experienced staff </a:t>
            </a:r>
            <a:r>
              <a:rPr lang="en-GB" sz="700" dirty="0"/>
              <a:t>(Intensive Care Society, 2019).</a:t>
            </a:r>
          </a:p>
          <a:p>
            <a:r>
              <a:rPr lang="en-GB" sz="2000" dirty="0"/>
              <a:t>Use of drugs/controlled drugs.</a:t>
            </a:r>
          </a:p>
          <a:p>
            <a:r>
              <a:rPr lang="en-GB" sz="2000" dirty="0"/>
              <a:t>Registration (NMC/GMC).</a:t>
            </a:r>
          </a:p>
        </p:txBody>
      </p:sp>
      <p:pic>
        <p:nvPicPr>
          <p:cNvPr id="5" name="Picture 4">
            <a:extLst>
              <a:ext uri="{FF2B5EF4-FFF2-40B4-BE49-F238E27FC236}">
                <a16:creationId xmlns:a16="http://schemas.microsoft.com/office/drawing/2014/main" id="{BE7387B1-8834-AF48-A171-3DDCB36A202A}"/>
              </a:ext>
            </a:extLst>
          </p:cNvPr>
          <p:cNvPicPr>
            <a:picLocks noChangeAspect="1"/>
          </p:cNvPicPr>
          <p:nvPr/>
        </p:nvPicPr>
        <p:blipFill>
          <a:blip r:embed="rId2"/>
          <a:stretch>
            <a:fillRect/>
          </a:stretch>
        </p:blipFill>
        <p:spPr>
          <a:xfrm>
            <a:off x="9632951" y="365125"/>
            <a:ext cx="2070100" cy="977900"/>
          </a:xfrm>
          <a:prstGeom prst="rect">
            <a:avLst/>
          </a:prstGeom>
        </p:spPr>
      </p:pic>
      <p:sp>
        <p:nvSpPr>
          <p:cNvPr id="6" name="TextBox 3"/>
          <p:cNvSpPr txBox="1"/>
          <p:nvPr/>
        </p:nvSpPr>
        <p:spPr>
          <a:xfrm>
            <a:off x="10224655" y="6410830"/>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6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837" y="379268"/>
            <a:ext cx="4657436" cy="1325563"/>
          </a:xfrm>
        </p:spPr>
        <p:txBody>
          <a:bodyPr>
            <a:normAutofit/>
          </a:bodyPr>
          <a:lstStyle/>
          <a:p>
            <a:r>
              <a:rPr lang="en-GB" sz="3200" b="1" u="sng" dirty="0"/>
              <a:t>Mental Capacity Act (2005)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1941803"/>
              </p:ext>
            </p:extLst>
          </p:nvPr>
        </p:nvGraphicFramePr>
        <p:xfrm>
          <a:off x="2549395" y="1540980"/>
          <a:ext cx="7146320" cy="2225040"/>
        </p:xfrm>
        <a:graphic>
          <a:graphicData uri="http://schemas.openxmlformats.org/drawingml/2006/table">
            <a:tbl>
              <a:tblPr firstRow="1">
                <a:tableStyleId>{93296810-A885-4BE3-A3E7-6D5BEEA58F35}</a:tableStyleId>
              </a:tblPr>
              <a:tblGrid>
                <a:gridCol w="7146320">
                  <a:extLst>
                    <a:ext uri="{9D8B030D-6E8A-4147-A177-3AD203B41FA5}">
                      <a16:colId xmlns:a16="http://schemas.microsoft.com/office/drawing/2014/main" val="821301960"/>
                    </a:ext>
                  </a:extLst>
                </a:gridCol>
              </a:tblGrid>
              <a:tr h="370840">
                <a:tc>
                  <a:txBody>
                    <a:bodyPr/>
                    <a:lstStyle/>
                    <a:p>
                      <a:pPr algn="ctr"/>
                      <a:r>
                        <a:rPr lang="en-GB" dirty="0"/>
                        <a:t>Those who</a:t>
                      </a:r>
                      <a:r>
                        <a:rPr lang="en-GB" baseline="0" dirty="0"/>
                        <a:t> l</a:t>
                      </a:r>
                      <a:r>
                        <a:rPr lang="en-GB" dirty="0"/>
                        <a:t>ack capacity</a:t>
                      </a:r>
                      <a:r>
                        <a:rPr lang="en-GB" baseline="0" dirty="0"/>
                        <a:t> have a lack of ability to:</a:t>
                      </a:r>
                      <a:endParaRPr lang="en-GB" dirty="0"/>
                    </a:p>
                  </a:txBody>
                  <a:tcPr>
                    <a:lnB w="12700" cap="flat" cmpd="sng" algn="ctr">
                      <a:solidFill>
                        <a:schemeClr val="tx1"/>
                      </a:solidFill>
                      <a:prstDash val="solid"/>
                      <a:round/>
                      <a:headEnd type="none" w="med" len="med"/>
                      <a:tailEnd type="none" w="med" len="med"/>
                    </a:lnB>
                    <a:solidFill>
                      <a:srgbClr val="309060"/>
                    </a:solidFill>
                  </a:tcPr>
                </a:tc>
                <a:extLst>
                  <a:ext uri="{0D108BD9-81ED-4DB2-BD59-A6C34878D82A}">
                    <a16:rowId xmlns:a16="http://schemas.microsoft.com/office/drawing/2014/main" val="2274763511"/>
                  </a:ext>
                </a:extLst>
              </a:tr>
              <a:tr h="370840">
                <a:tc>
                  <a:txBody>
                    <a:bodyPr/>
                    <a:lstStyle/>
                    <a:p>
                      <a:pPr marL="0" indent="0">
                        <a:buFont typeface="+mj-lt"/>
                        <a:buNone/>
                      </a:pPr>
                      <a:r>
                        <a:rPr lang="en-GB" sz="1600" dirty="0"/>
                        <a:t>1. Understand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2152666"/>
                  </a:ext>
                </a:extLst>
              </a:tr>
              <a:tr h="370840">
                <a:tc>
                  <a:txBody>
                    <a:bodyPr/>
                    <a:lstStyle/>
                    <a:p>
                      <a:pPr marL="0" indent="0">
                        <a:buFont typeface="+mj-lt"/>
                        <a:buNone/>
                      </a:pPr>
                      <a:r>
                        <a:rPr lang="en-GB" sz="1600" dirty="0"/>
                        <a:t>2. Assimilate information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0697144"/>
                  </a:ext>
                </a:extLst>
              </a:tr>
              <a:tr h="370840">
                <a:tc>
                  <a:txBody>
                    <a:bodyPr/>
                    <a:lstStyle/>
                    <a:p>
                      <a:pPr marL="0" indent="0">
                        <a:buFont typeface="+mj-lt"/>
                        <a:buNone/>
                      </a:pPr>
                      <a:r>
                        <a:rPr lang="en-GB" sz="1600" dirty="0"/>
                        <a:t>3. Retain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714707"/>
                  </a:ext>
                </a:extLst>
              </a:tr>
              <a:tr h="370840">
                <a:tc>
                  <a:txBody>
                    <a:bodyPr/>
                    <a:lstStyle/>
                    <a:p>
                      <a:pPr marL="0" indent="0">
                        <a:buFont typeface="+mj-lt"/>
                        <a:buNone/>
                      </a:pPr>
                      <a:r>
                        <a:rPr lang="en-GB" sz="1600" dirty="0"/>
                        <a:t>4. Unable to communicate</a:t>
                      </a:r>
                      <a:r>
                        <a:rPr lang="en-GB" sz="1600" baseline="0" dirty="0"/>
                        <a:t> needs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17496"/>
                  </a:ext>
                </a:extLst>
              </a:tr>
              <a:tr h="370840">
                <a:tc>
                  <a:txBody>
                    <a:bodyPr/>
                    <a:lstStyle/>
                    <a:p>
                      <a:pPr marL="0" indent="0">
                        <a:buFont typeface="+mj-lt"/>
                        <a:buNone/>
                      </a:pPr>
                      <a:r>
                        <a:rPr lang="en-GB" sz="1600" dirty="0"/>
                        <a:t>5. And:</a:t>
                      </a:r>
                      <a:r>
                        <a:rPr lang="en-GB" sz="1600" baseline="0" dirty="0"/>
                        <a:t> ‘have no appropriate friends/family/NOK to contact’....  (consider IMCA)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157670"/>
                  </a:ext>
                </a:extLst>
              </a:tr>
            </a:tbl>
          </a:graphicData>
        </a:graphic>
      </p:graphicFrame>
      <p:sp>
        <p:nvSpPr>
          <p:cNvPr id="7" name="Content Placeholder 2"/>
          <p:cNvSpPr txBox="1">
            <a:spLocks/>
          </p:cNvSpPr>
          <p:nvPr/>
        </p:nvSpPr>
        <p:spPr>
          <a:xfrm>
            <a:off x="3793837" y="4099711"/>
            <a:ext cx="5179927" cy="13500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309060"/>
              </a:buClr>
            </a:pPr>
            <a:r>
              <a:rPr lang="en-GB" sz="1400" dirty="0"/>
              <a:t>Failing one of the criteria declares incapacity.</a:t>
            </a:r>
          </a:p>
          <a:p>
            <a:pPr>
              <a:buClr>
                <a:srgbClr val="309060"/>
              </a:buClr>
            </a:pPr>
            <a:r>
              <a:rPr lang="en-GB" sz="1400" dirty="0"/>
              <a:t>If this is the case, act in the patients best interests at all times.</a:t>
            </a:r>
          </a:p>
          <a:p>
            <a:pPr>
              <a:buClr>
                <a:srgbClr val="309060"/>
              </a:buClr>
            </a:pPr>
            <a:r>
              <a:rPr lang="en-GB" sz="1400" dirty="0"/>
              <a:t>Consider IMCA.</a:t>
            </a:r>
          </a:p>
        </p:txBody>
      </p:sp>
      <p:sp>
        <p:nvSpPr>
          <p:cNvPr id="6" name="TextBox 3"/>
          <p:cNvSpPr txBox="1"/>
          <p:nvPr/>
        </p:nvSpPr>
        <p:spPr>
          <a:xfrm>
            <a:off x="10335492" y="6429303"/>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8" name="Rectangle 7"/>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53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853" y="309263"/>
            <a:ext cx="9617364" cy="1325563"/>
          </a:xfrm>
        </p:spPr>
        <p:txBody>
          <a:bodyPr>
            <a:normAutofit/>
          </a:bodyPr>
          <a:lstStyle/>
          <a:p>
            <a:r>
              <a:rPr lang="en-GB" sz="3200" b="1" u="sng" dirty="0"/>
              <a:t>Implications of transfer – Beauchamp and Childress (1979)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2488631"/>
              </p:ext>
            </p:extLst>
          </p:nvPr>
        </p:nvGraphicFramePr>
        <p:xfrm>
          <a:off x="3111299" y="1475813"/>
          <a:ext cx="6623828" cy="1943951"/>
        </p:xfrm>
        <a:graphic>
          <a:graphicData uri="http://schemas.openxmlformats.org/drawingml/2006/table">
            <a:tbl>
              <a:tblPr firstRow="1" bandRow="1">
                <a:tableStyleId>{5C22544A-7EE6-4342-B048-85BDC9FD1C3A}</a:tableStyleId>
              </a:tblPr>
              <a:tblGrid>
                <a:gridCol w="3169428">
                  <a:extLst>
                    <a:ext uri="{9D8B030D-6E8A-4147-A177-3AD203B41FA5}">
                      <a16:colId xmlns:a16="http://schemas.microsoft.com/office/drawing/2014/main" val="1089853896"/>
                    </a:ext>
                  </a:extLst>
                </a:gridCol>
                <a:gridCol w="3454400">
                  <a:extLst>
                    <a:ext uri="{9D8B030D-6E8A-4147-A177-3AD203B41FA5}">
                      <a16:colId xmlns:a16="http://schemas.microsoft.com/office/drawing/2014/main" val="2964717947"/>
                    </a:ext>
                  </a:extLst>
                </a:gridCol>
              </a:tblGrid>
              <a:tr h="460591">
                <a:tc>
                  <a:txBody>
                    <a:bodyPr/>
                    <a:lstStyle/>
                    <a:p>
                      <a:pPr algn="ctr"/>
                      <a:r>
                        <a:rPr lang="en-GB" sz="1400" dirty="0"/>
                        <a:t>Principle</a:t>
                      </a:r>
                    </a:p>
                  </a:txBody>
                  <a:tcPr>
                    <a:lnB w="12700" cap="flat" cmpd="sng" algn="ctr">
                      <a:solidFill>
                        <a:schemeClr val="tx1"/>
                      </a:solidFill>
                      <a:prstDash val="solid"/>
                      <a:round/>
                      <a:headEnd type="none" w="med" len="med"/>
                      <a:tailEnd type="none" w="med" len="med"/>
                    </a:lnB>
                    <a:solidFill>
                      <a:srgbClr val="309060"/>
                    </a:solidFill>
                  </a:tcPr>
                </a:tc>
                <a:tc>
                  <a:txBody>
                    <a:bodyPr/>
                    <a:lstStyle/>
                    <a:p>
                      <a:pPr algn="ctr"/>
                      <a:r>
                        <a:rPr lang="en-GB" sz="1400" dirty="0"/>
                        <a:t>Meaning</a:t>
                      </a:r>
                    </a:p>
                  </a:txBody>
                  <a:tcPr>
                    <a:lnB w="12700" cap="flat" cmpd="sng" algn="ctr">
                      <a:solidFill>
                        <a:schemeClr val="tx1"/>
                      </a:solidFill>
                      <a:prstDash val="solid"/>
                      <a:round/>
                      <a:headEnd type="none" w="med" len="med"/>
                      <a:tailEnd type="none" w="med" len="med"/>
                    </a:lnB>
                    <a:solidFill>
                      <a:srgbClr val="309060"/>
                    </a:solidFill>
                  </a:tcPr>
                </a:tc>
                <a:extLst>
                  <a:ext uri="{0D108BD9-81ED-4DB2-BD59-A6C34878D82A}">
                    <a16:rowId xmlns:a16="http://schemas.microsoft.com/office/drawing/2014/main" val="3467748122"/>
                  </a:ext>
                </a:extLst>
              </a:tr>
              <a:tr h="370840">
                <a:tc>
                  <a:txBody>
                    <a:bodyPr/>
                    <a:lstStyle/>
                    <a:p>
                      <a:r>
                        <a:rPr lang="en-GB" sz="1400" dirty="0"/>
                        <a:t>Beneficence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Doing 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3066381"/>
                  </a:ext>
                </a:extLst>
              </a:tr>
              <a:tr h="370840">
                <a:tc>
                  <a:txBody>
                    <a:bodyPr/>
                    <a:lstStyle/>
                    <a:p>
                      <a:r>
                        <a:rPr lang="en-GB" sz="1400" dirty="0"/>
                        <a:t>Non-maleficence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Doing</a:t>
                      </a:r>
                      <a:r>
                        <a:rPr lang="en-GB" sz="1400" baseline="0" dirty="0"/>
                        <a:t> no harm</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9204300"/>
                  </a:ext>
                </a:extLst>
              </a:tr>
              <a:tr h="370840">
                <a:tc>
                  <a:txBody>
                    <a:bodyPr/>
                    <a:lstStyle/>
                    <a:p>
                      <a:r>
                        <a:rPr lang="en-GB" sz="1400" dirty="0"/>
                        <a:t>Justice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Fair treatment for 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6069318"/>
                  </a:ext>
                </a:extLst>
              </a:tr>
              <a:tr h="370840">
                <a:tc>
                  <a:txBody>
                    <a:bodyPr/>
                    <a:lstStyle/>
                    <a:p>
                      <a:r>
                        <a:rPr lang="en-GB" sz="1400" dirty="0"/>
                        <a:t>Autonomy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Respect for patients wishes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4790179"/>
                  </a:ext>
                </a:extLst>
              </a:tr>
            </a:tbl>
          </a:graphicData>
        </a:graphic>
      </p:graphicFrame>
      <p:sp>
        <p:nvSpPr>
          <p:cNvPr id="5" name="Content Placeholder 2"/>
          <p:cNvSpPr txBox="1">
            <a:spLocks/>
          </p:cNvSpPr>
          <p:nvPr/>
        </p:nvSpPr>
        <p:spPr>
          <a:xfrm>
            <a:off x="2307733" y="3928919"/>
            <a:ext cx="9246957" cy="21855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309060"/>
              </a:buClr>
            </a:pPr>
            <a:r>
              <a:rPr lang="en-GB" sz="2400" dirty="0"/>
              <a:t>All transfers must be based upon these principles.</a:t>
            </a:r>
          </a:p>
          <a:p>
            <a:pPr>
              <a:buClr>
                <a:srgbClr val="309060"/>
              </a:buClr>
            </a:pPr>
            <a:r>
              <a:rPr lang="en-GB" sz="2400" dirty="0"/>
              <a:t>These ethical considerations should always form part of your practice.</a:t>
            </a:r>
          </a:p>
          <a:p>
            <a:pPr>
              <a:buClr>
                <a:srgbClr val="309060"/>
              </a:buClr>
            </a:pPr>
            <a:r>
              <a:rPr lang="en-GB" sz="2400" dirty="0"/>
              <a:t>Not acting on these would be illegal and in breach of the MCA.</a:t>
            </a:r>
          </a:p>
        </p:txBody>
      </p:sp>
      <p:sp>
        <p:nvSpPr>
          <p:cNvPr id="7" name="TextBox 3"/>
          <p:cNvSpPr txBox="1"/>
          <p:nvPr/>
        </p:nvSpPr>
        <p:spPr>
          <a:xfrm>
            <a:off x="10224655" y="6447776"/>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8" name="Rectangle 7"/>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682" y="500062"/>
            <a:ext cx="2828636" cy="1325563"/>
          </a:xfrm>
        </p:spPr>
        <p:txBody>
          <a:bodyPr>
            <a:normAutofit/>
          </a:bodyPr>
          <a:lstStyle/>
          <a:p>
            <a:r>
              <a:rPr lang="en-GB" sz="3200" b="1" u="sng" dirty="0"/>
              <a:t>Patients wishes</a:t>
            </a:r>
          </a:p>
        </p:txBody>
      </p:sp>
      <p:sp>
        <p:nvSpPr>
          <p:cNvPr id="3" name="Content Placeholder 2"/>
          <p:cNvSpPr>
            <a:spLocks noGrp="1"/>
          </p:cNvSpPr>
          <p:nvPr>
            <p:ph idx="1"/>
          </p:nvPr>
        </p:nvSpPr>
        <p:spPr>
          <a:xfrm>
            <a:off x="3282617" y="1822450"/>
            <a:ext cx="5959764" cy="4351338"/>
          </a:xfrm>
        </p:spPr>
        <p:txBody>
          <a:bodyPr>
            <a:normAutofit/>
          </a:bodyPr>
          <a:lstStyle/>
          <a:p>
            <a:r>
              <a:rPr lang="en-GB" sz="1800" dirty="0"/>
              <a:t>Obtain informed consent and clearly document.</a:t>
            </a:r>
          </a:p>
          <a:p>
            <a:r>
              <a:rPr lang="en-GB" sz="1800" dirty="0"/>
              <a:t>Assent from NOK is courtesy.</a:t>
            </a:r>
          </a:p>
          <a:p>
            <a:r>
              <a:rPr lang="en-GB" sz="1800" dirty="0"/>
              <a:t>Consent is a legal requirement from those with LPA.</a:t>
            </a:r>
          </a:p>
          <a:p>
            <a:r>
              <a:rPr lang="en-GB" sz="1800" dirty="0"/>
              <a:t>All risks should be explained and documented.</a:t>
            </a:r>
          </a:p>
        </p:txBody>
      </p:sp>
      <p:pic>
        <p:nvPicPr>
          <p:cNvPr id="5" name="Picture 4">
            <a:extLst>
              <a:ext uri="{FF2B5EF4-FFF2-40B4-BE49-F238E27FC236}">
                <a16:creationId xmlns:a16="http://schemas.microsoft.com/office/drawing/2014/main" id="{6CC99FE6-EBDF-A144-BFEC-DF162D729DAE}"/>
              </a:ext>
            </a:extLst>
          </p:cNvPr>
          <p:cNvPicPr>
            <a:picLocks noChangeAspect="1"/>
          </p:cNvPicPr>
          <p:nvPr/>
        </p:nvPicPr>
        <p:blipFill>
          <a:blip r:embed="rId2"/>
          <a:stretch>
            <a:fillRect/>
          </a:stretch>
        </p:blipFill>
        <p:spPr>
          <a:xfrm>
            <a:off x="439091" y="3213342"/>
            <a:ext cx="2325017" cy="1395010"/>
          </a:xfrm>
          <a:prstGeom prst="rect">
            <a:avLst/>
          </a:prstGeom>
        </p:spPr>
      </p:pic>
      <p:pic>
        <p:nvPicPr>
          <p:cNvPr id="6" name="Picture 5">
            <a:extLst>
              <a:ext uri="{FF2B5EF4-FFF2-40B4-BE49-F238E27FC236}">
                <a16:creationId xmlns:a16="http://schemas.microsoft.com/office/drawing/2014/main" id="{83AF28D5-7714-3245-AB28-A74AEE72AC19}"/>
              </a:ext>
            </a:extLst>
          </p:cNvPr>
          <p:cNvPicPr>
            <a:picLocks noChangeAspect="1"/>
          </p:cNvPicPr>
          <p:nvPr/>
        </p:nvPicPr>
        <p:blipFill>
          <a:blip r:embed="rId3"/>
          <a:stretch>
            <a:fillRect/>
          </a:stretch>
        </p:blipFill>
        <p:spPr>
          <a:xfrm>
            <a:off x="8659132" y="3252391"/>
            <a:ext cx="2663313" cy="1491455"/>
          </a:xfrm>
          <a:prstGeom prst="rect">
            <a:avLst/>
          </a:prstGeom>
        </p:spPr>
      </p:pic>
      <p:sp>
        <p:nvSpPr>
          <p:cNvPr id="7" name="TextBox 3"/>
          <p:cNvSpPr txBox="1"/>
          <p:nvPr/>
        </p:nvSpPr>
        <p:spPr>
          <a:xfrm>
            <a:off x="10353964" y="6409291"/>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8" name="Rectangle 7"/>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30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569" y="10757"/>
            <a:ext cx="4517012" cy="1325563"/>
          </a:xfrm>
        </p:spPr>
        <p:txBody>
          <a:bodyPr>
            <a:normAutofit/>
          </a:bodyPr>
          <a:lstStyle/>
          <a:p>
            <a:r>
              <a:rPr lang="en-GB" sz="3200" b="1" u="sng" dirty="0"/>
              <a:t>Acceptance/responsibility </a:t>
            </a:r>
          </a:p>
        </p:txBody>
      </p:sp>
      <p:sp>
        <p:nvSpPr>
          <p:cNvPr id="3" name="Content Placeholder 2"/>
          <p:cNvSpPr>
            <a:spLocks noGrp="1"/>
          </p:cNvSpPr>
          <p:nvPr>
            <p:ph idx="1"/>
          </p:nvPr>
        </p:nvSpPr>
        <p:spPr>
          <a:xfrm>
            <a:off x="156479" y="1219018"/>
            <a:ext cx="10169777" cy="3880773"/>
          </a:xfrm>
        </p:spPr>
        <p:txBody>
          <a:bodyPr>
            <a:normAutofit/>
          </a:bodyPr>
          <a:lstStyle/>
          <a:p>
            <a:r>
              <a:rPr lang="en-GB" sz="1800" dirty="0"/>
              <a:t>The </a:t>
            </a:r>
            <a:r>
              <a:rPr lang="en-GB" sz="1800" dirty="0">
                <a:solidFill>
                  <a:srgbClr val="FF0000"/>
                </a:solidFill>
              </a:rPr>
              <a:t>decision to transfer and to accept </a:t>
            </a:r>
            <a:r>
              <a:rPr lang="en-GB" sz="1800" dirty="0"/>
              <a:t>a patient must be made by appropriate </a:t>
            </a:r>
            <a:r>
              <a:rPr lang="en-GB" sz="1800" dirty="0">
                <a:solidFill>
                  <a:srgbClr val="FF0000"/>
                </a:solidFill>
              </a:rPr>
              <a:t>consultants</a:t>
            </a:r>
            <a:r>
              <a:rPr lang="en-GB" sz="1800" dirty="0"/>
              <a:t> in both the referring and receiving hospitals (Intensive Care Society, 2019</a:t>
            </a:r>
            <a:r>
              <a:rPr lang="en-GB" sz="1800" dirty="0" smtClean="0"/>
              <a:t>).</a:t>
            </a:r>
          </a:p>
          <a:p>
            <a:pPr marL="0" indent="0">
              <a:buNone/>
            </a:pPr>
            <a:endParaRPr lang="en-GB" sz="1800" dirty="0"/>
          </a:p>
          <a:p>
            <a:r>
              <a:rPr lang="en-GB" sz="1800" dirty="0" smtClean="0"/>
              <a:t>Transfer </a:t>
            </a:r>
            <a:r>
              <a:rPr lang="en-GB" sz="1800" dirty="0"/>
              <a:t>for immediate lifesaving interventions must not be delayed by lack of availability of a critical care bed (Intensive Care Society, 2019; NHS, 2021</a:t>
            </a:r>
            <a:r>
              <a:rPr lang="en-GB" sz="1800" dirty="0" smtClean="0"/>
              <a:t>).</a:t>
            </a:r>
          </a:p>
          <a:p>
            <a:pPr marL="0" indent="0">
              <a:buNone/>
            </a:pPr>
            <a:endParaRPr lang="en-GB" sz="1800" dirty="0"/>
          </a:p>
          <a:p>
            <a:r>
              <a:rPr lang="en-GB" sz="1800" dirty="0"/>
              <a:t>Refer a patient (ACCTS) – Inter-hospital transfers.</a:t>
            </a:r>
          </a:p>
          <a:p>
            <a:pPr marL="0" indent="0">
              <a:buNone/>
            </a:pPr>
            <a:endParaRPr lang="en-GB" sz="1400" dirty="0"/>
          </a:p>
          <a:p>
            <a:pPr marL="0" indent="0">
              <a:buNone/>
            </a:pPr>
            <a:endParaRPr lang="en-GB" sz="1400" dirty="0"/>
          </a:p>
        </p:txBody>
      </p:sp>
      <p:pic>
        <p:nvPicPr>
          <p:cNvPr id="9" name="Picture 8">
            <a:extLst>
              <a:ext uri="{FF2B5EF4-FFF2-40B4-BE49-F238E27FC236}">
                <a16:creationId xmlns:a16="http://schemas.microsoft.com/office/drawing/2014/main" id="{7261AA6D-A3D1-664C-9223-09AA6D10DB0B}"/>
              </a:ext>
            </a:extLst>
          </p:cNvPr>
          <p:cNvPicPr>
            <a:picLocks noChangeAspect="1"/>
          </p:cNvPicPr>
          <p:nvPr/>
        </p:nvPicPr>
        <p:blipFill>
          <a:blip r:embed="rId3"/>
          <a:stretch>
            <a:fillRect/>
          </a:stretch>
        </p:blipFill>
        <p:spPr>
          <a:xfrm>
            <a:off x="6572884" y="2789382"/>
            <a:ext cx="4885748" cy="3630767"/>
          </a:xfrm>
          <a:prstGeom prst="rect">
            <a:avLst/>
          </a:prstGeom>
        </p:spPr>
      </p:pic>
      <p:sp>
        <p:nvSpPr>
          <p:cNvPr id="10" name="TextBox 9">
            <a:extLst>
              <a:ext uri="{FF2B5EF4-FFF2-40B4-BE49-F238E27FC236}">
                <a16:creationId xmlns:a16="http://schemas.microsoft.com/office/drawing/2014/main" id="{BA2CDE57-C5A3-8343-8991-6E118A74ECE5}"/>
              </a:ext>
            </a:extLst>
          </p:cNvPr>
          <p:cNvSpPr txBox="1"/>
          <p:nvPr/>
        </p:nvSpPr>
        <p:spPr>
          <a:xfrm>
            <a:off x="7614832" y="6462248"/>
            <a:ext cx="958558" cy="215444"/>
          </a:xfrm>
          <a:prstGeom prst="rect">
            <a:avLst/>
          </a:prstGeom>
          <a:noFill/>
        </p:spPr>
        <p:txBody>
          <a:bodyPr wrap="square" rtlCol="0">
            <a:spAutoFit/>
          </a:bodyPr>
          <a:lstStyle/>
          <a:p>
            <a:r>
              <a:rPr lang="en-US" sz="800" b="1" dirty="0"/>
              <a:t>NHS, 2021</a:t>
            </a:r>
          </a:p>
        </p:txBody>
      </p:sp>
      <p:sp>
        <p:nvSpPr>
          <p:cNvPr id="11" name="TextBox 3"/>
          <p:cNvSpPr txBox="1"/>
          <p:nvPr/>
        </p:nvSpPr>
        <p:spPr>
          <a:xfrm>
            <a:off x="10326256" y="6471354"/>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12" name="Rectangle 11"/>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16C376C-9233-5140-8103-5C53468986C8}"/>
              </a:ext>
            </a:extLst>
          </p:cNvPr>
          <p:cNvPicPr>
            <a:picLocks noChangeAspect="1"/>
          </p:cNvPicPr>
          <p:nvPr/>
        </p:nvPicPr>
        <p:blipFill>
          <a:blip r:embed="rId5"/>
          <a:stretch>
            <a:fillRect/>
          </a:stretch>
        </p:blipFill>
        <p:spPr>
          <a:xfrm>
            <a:off x="10986447" y="837473"/>
            <a:ext cx="725407" cy="381545"/>
          </a:xfrm>
          <a:prstGeom prst="rect">
            <a:avLst/>
          </a:prstGeom>
        </p:spPr>
      </p:pic>
      <p:pic>
        <p:nvPicPr>
          <p:cNvPr id="15" name="Picture 14">
            <a:extLst>
              <a:ext uri="{FF2B5EF4-FFF2-40B4-BE49-F238E27FC236}">
                <a16:creationId xmlns:a16="http://schemas.microsoft.com/office/drawing/2014/main" id="{7EEFA62B-3F27-1D4B-B4C6-34651CDF6BDA}"/>
              </a:ext>
            </a:extLst>
          </p:cNvPr>
          <p:cNvPicPr>
            <a:picLocks noChangeAspect="1"/>
          </p:cNvPicPr>
          <p:nvPr/>
        </p:nvPicPr>
        <p:blipFill>
          <a:blip r:embed="rId6"/>
          <a:stretch>
            <a:fillRect/>
          </a:stretch>
        </p:blipFill>
        <p:spPr>
          <a:xfrm>
            <a:off x="11076044" y="176719"/>
            <a:ext cx="587635" cy="496819"/>
          </a:xfrm>
          <a:prstGeom prst="rect">
            <a:avLst/>
          </a:prstGeom>
        </p:spPr>
      </p:pic>
      <p:pic>
        <p:nvPicPr>
          <p:cNvPr id="16" name="Picture 15">
            <a:extLst>
              <a:ext uri="{FF2B5EF4-FFF2-40B4-BE49-F238E27FC236}">
                <a16:creationId xmlns:a16="http://schemas.microsoft.com/office/drawing/2014/main" id="{63937546-CE20-CC44-8970-F1087FF884CD}"/>
              </a:ext>
            </a:extLst>
          </p:cNvPr>
          <p:cNvPicPr>
            <a:picLocks noChangeAspect="1"/>
          </p:cNvPicPr>
          <p:nvPr/>
        </p:nvPicPr>
        <p:blipFill>
          <a:blip r:embed="rId7"/>
          <a:stretch>
            <a:fillRect/>
          </a:stretch>
        </p:blipFill>
        <p:spPr>
          <a:xfrm>
            <a:off x="10635832" y="1336320"/>
            <a:ext cx="1110627" cy="621951"/>
          </a:xfrm>
          <a:prstGeom prst="rect">
            <a:avLst/>
          </a:prstGeom>
        </p:spPr>
      </p:pic>
    </p:spTree>
    <p:extLst>
      <p:ext uri="{BB962C8B-B14F-4D97-AF65-F5344CB8AC3E}">
        <p14:creationId xmlns:p14="http://schemas.microsoft.com/office/powerpoint/2010/main" val="33417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432" y="388505"/>
            <a:ext cx="2948709" cy="1325563"/>
          </a:xfrm>
        </p:spPr>
        <p:txBody>
          <a:bodyPr>
            <a:normAutofit/>
          </a:bodyPr>
          <a:lstStyle/>
          <a:p>
            <a:r>
              <a:rPr lang="en-GB" sz="3200" b="1" u="sng" dirty="0"/>
              <a:t>Ambulance Staff</a:t>
            </a:r>
          </a:p>
        </p:txBody>
      </p:sp>
      <p:sp>
        <p:nvSpPr>
          <p:cNvPr id="3" name="Content Placeholder 2"/>
          <p:cNvSpPr>
            <a:spLocks noGrp="1"/>
          </p:cNvSpPr>
          <p:nvPr>
            <p:ph idx="1"/>
          </p:nvPr>
        </p:nvSpPr>
        <p:spPr>
          <a:xfrm>
            <a:off x="677334" y="1714068"/>
            <a:ext cx="11006666" cy="3880773"/>
          </a:xfrm>
        </p:spPr>
        <p:txBody>
          <a:bodyPr>
            <a:noAutofit/>
          </a:bodyPr>
          <a:lstStyle/>
          <a:p>
            <a:r>
              <a:rPr lang="en-GB" sz="1800" dirty="0"/>
              <a:t>Occasionally some transfer may occur with paramedics/emergency technicians and emergency care assistant be aware of their skills/experience.</a:t>
            </a:r>
          </a:p>
          <a:p>
            <a:pPr marL="0" indent="0">
              <a:buNone/>
            </a:pPr>
            <a:endParaRPr lang="en-GB" sz="1800" dirty="0"/>
          </a:p>
          <a:p>
            <a:pPr marL="0" indent="0">
              <a:buNone/>
            </a:pPr>
            <a:r>
              <a:rPr lang="en-GB" sz="1800" b="1" dirty="0"/>
              <a:t>STOP AND THINK!...... </a:t>
            </a:r>
          </a:p>
          <a:p>
            <a:pPr>
              <a:buFont typeface="+mj-lt"/>
              <a:buAutoNum type="arabicPeriod"/>
            </a:pPr>
            <a:r>
              <a:rPr lang="en-GB" sz="1800" dirty="0"/>
              <a:t>What are their responsibilities in: cardiac arrest/manual handling/safety/driving?</a:t>
            </a:r>
          </a:p>
          <a:p>
            <a:pPr>
              <a:buFont typeface="+mj-lt"/>
              <a:buAutoNum type="arabicPeriod"/>
            </a:pPr>
            <a:r>
              <a:rPr lang="en-GB" sz="1800" dirty="0"/>
              <a:t>What training and experience have they had? </a:t>
            </a:r>
          </a:p>
          <a:p>
            <a:pPr>
              <a:buFont typeface="+mj-lt"/>
              <a:buAutoNum type="arabicPeriod"/>
            </a:pPr>
            <a:r>
              <a:rPr lang="en-GB" sz="1800" dirty="0"/>
              <a:t>How do I communicate with them?...... Directions, limitations, patient condition, confidentiality?</a:t>
            </a:r>
          </a:p>
        </p:txBody>
      </p:sp>
      <p:sp>
        <p:nvSpPr>
          <p:cNvPr id="5" name="TextBox 3"/>
          <p:cNvSpPr txBox="1"/>
          <p:nvPr/>
        </p:nvSpPr>
        <p:spPr>
          <a:xfrm>
            <a:off x="10270837" y="6401197"/>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0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6856" y="161925"/>
            <a:ext cx="6538962" cy="1325563"/>
          </a:xfrm>
        </p:spPr>
        <p:txBody>
          <a:bodyPr>
            <a:normAutofit/>
          </a:bodyPr>
          <a:lstStyle/>
          <a:p>
            <a:r>
              <a:rPr lang="en-GB" b="1" u="sng" dirty="0"/>
              <a:t>Safety of staff and patients</a:t>
            </a:r>
          </a:p>
        </p:txBody>
      </p:sp>
      <p:sp>
        <p:nvSpPr>
          <p:cNvPr id="3" name="Content Placeholder 2"/>
          <p:cNvSpPr>
            <a:spLocks noGrp="1"/>
          </p:cNvSpPr>
          <p:nvPr>
            <p:ph idx="1"/>
          </p:nvPr>
        </p:nvSpPr>
        <p:spPr>
          <a:xfrm>
            <a:off x="1200726" y="1857496"/>
            <a:ext cx="9476509" cy="3880773"/>
          </a:xfrm>
        </p:spPr>
        <p:txBody>
          <a:bodyPr>
            <a:normAutofit/>
          </a:bodyPr>
          <a:lstStyle/>
          <a:p>
            <a:r>
              <a:rPr lang="en-GB" sz="3200" dirty="0"/>
              <a:t>Seatbelts </a:t>
            </a:r>
            <a:r>
              <a:rPr lang="en-GB" sz="1800" dirty="0"/>
              <a:t>(regulation 6(1) – Road Traffic ACT, 1993).</a:t>
            </a:r>
          </a:p>
          <a:p>
            <a:r>
              <a:rPr lang="en-GB" sz="3200" dirty="0"/>
              <a:t>Manual handling </a:t>
            </a:r>
            <a:r>
              <a:rPr lang="en-GB" sz="1600" dirty="0"/>
              <a:t>(local policy).</a:t>
            </a:r>
          </a:p>
          <a:p>
            <a:r>
              <a:rPr lang="en-GB" sz="3200" dirty="0"/>
              <a:t>Infection control </a:t>
            </a:r>
            <a:r>
              <a:rPr lang="en-GB" sz="1600" dirty="0"/>
              <a:t>(local policy).</a:t>
            </a:r>
          </a:p>
          <a:p>
            <a:r>
              <a:rPr lang="en-GB" sz="3200" dirty="0"/>
              <a:t>Training: competence, experience, qualifications.</a:t>
            </a:r>
          </a:p>
          <a:p>
            <a:r>
              <a:rPr lang="en-GB" sz="3200" dirty="0"/>
              <a:t>Professional indemnity insurance </a:t>
            </a:r>
            <a:r>
              <a:rPr lang="en-GB" sz="1600" dirty="0"/>
              <a:t>(RCN/ICS).</a:t>
            </a:r>
          </a:p>
          <a:p>
            <a:r>
              <a:rPr lang="en-GB" sz="3200" dirty="0"/>
              <a:t>Liability </a:t>
            </a:r>
            <a:r>
              <a:rPr lang="en-GB" sz="1600" dirty="0"/>
              <a:t>(local policy).</a:t>
            </a:r>
          </a:p>
        </p:txBody>
      </p:sp>
      <p:sp>
        <p:nvSpPr>
          <p:cNvPr id="8" name="TextBox 3"/>
          <p:cNvSpPr txBox="1"/>
          <p:nvPr/>
        </p:nvSpPr>
        <p:spPr>
          <a:xfrm>
            <a:off x="10363201" y="6401197"/>
            <a:ext cx="236450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smtClean="0"/>
              <a:t>Version 1 – November 2022</a:t>
            </a:r>
            <a:endParaRPr lang="en-GB" sz="900" dirty="0"/>
          </a:p>
        </p:txBody>
      </p:sp>
      <p:sp>
        <p:nvSpPr>
          <p:cNvPr id="9" name="Rectangle 8"/>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4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9536</TotalTime>
  <Words>1406</Words>
  <Application>Microsoft Office PowerPoint</Application>
  <PresentationFormat>Widescreen</PresentationFormat>
  <Paragraphs>154</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 3</vt:lpstr>
      <vt:lpstr>Office Theme</vt:lpstr>
      <vt:lpstr>Medico-legal Issues</vt:lpstr>
      <vt:lpstr>Objectives</vt:lpstr>
      <vt:lpstr>Medico legal considerations</vt:lpstr>
      <vt:lpstr>Mental Capacity Act (2005)</vt:lpstr>
      <vt:lpstr>Implications of transfer – Beauchamp and Childress (1979)</vt:lpstr>
      <vt:lpstr>Patients wishes</vt:lpstr>
      <vt:lpstr>Acceptance/responsibility </vt:lpstr>
      <vt:lpstr>Ambulance Staff</vt:lpstr>
      <vt:lpstr>Safety of staff and patients</vt:lpstr>
      <vt:lpstr>Medication during transfer</vt:lpstr>
      <vt:lpstr>Transfer Risk assessment (ICS, 2019)</vt:lpstr>
      <vt:lpstr>Equipment</vt:lpstr>
      <vt:lpstr>Intensive Care Society, 2019 – Transfer Guidelines</vt:lpstr>
      <vt:lpstr>Documentation </vt:lpstr>
      <vt:lpstr>Key messages</vt:lpstr>
      <vt:lpstr>References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Ambulance Environment</dc:title>
  <dc:creator>Microsoft Office User</dc:creator>
  <cp:lastModifiedBy>NEEDHAM, Malachi (CAMBRIDGE UNIVERSITY HOSPITALS NHS FOUNDATION TRUST)</cp:lastModifiedBy>
  <cp:revision>59</cp:revision>
  <dcterms:created xsi:type="dcterms:W3CDTF">2022-02-13T12:04:39Z</dcterms:created>
  <dcterms:modified xsi:type="dcterms:W3CDTF">2023-05-31T07:59:51Z</dcterms:modified>
</cp:coreProperties>
</file>